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57CAB877-7702-4443-93CA-00F85B94D8BC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  <p14:sldId id="26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2000">
              <a:schemeClr val="accent3"/>
            </a:gs>
            <a:gs pos="23000">
              <a:schemeClr val="accent3">
                <a:lumMod val="60000"/>
                <a:lumOff val="40000"/>
              </a:schemeClr>
            </a:gs>
          </a:gsLst>
          <a:lin ang="63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3/7/2019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eiiadmin@revenue.ie" TargetMode="Externa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eiiadmin@revenue.ie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evenue.ie/en/starting-a-business/documents/form-eii1-supplemental.pdf" TargetMode="External"/><Relationship Id="rId2" Type="http://schemas.openxmlformats.org/officeDocument/2006/relationships/hyperlink" Target="https://www.revenue.ie/en/starting-a-business/documents/form-eii1.pdf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revenue.ie/en/starting-a-business/documents/form-eii1a.pdf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6D7C5CD4-07EF-4512-A4CC-9EF1F2871E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162550"/>
            <a:ext cx="2705100" cy="16954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553BD7A3-BBF2-4B4E-B600-7B9D9914F1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211" y="800100"/>
            <a:ext cx="10263189" cy="1993900"/>
          </a:xfrm>
        </p:spPr>
        <p:txBody>
          <a:bodyPr/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RELIEF FOR INVESTMENTS IN CORPORATE TRADES</a:t>
            </a:r>
            <a:endParaRPr lang="en-IE" b="1" dirty="0">
              <a:solidFill>
                <a:schemeClr val="bg1"/>
              </a:solidFill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3B56B64-BCE1-4F8A-9914-146CE4BE02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7212" y="3975100"/>
            <a:ext cx="11050587" cy="1308100"/>
          </a:xfrm>
        </p:spPr>
        <p:txBody>
          <a:bodyPr>
            <a:normAutofit lnSpcReduction="10000"/>
          </a:bodyPr>
          <a:lstStyle/>
          <a:p>
            <a:pPr algn="ctr"/>
            <a:r>
              <a:rPr lang="en-GB" sz="2000" b="1" dirty="0">
                <a:solidFill>
                  <a:schemeClr val="bg1"/>
                </a:solidFill>
              </a:rPr>
              <a:t>Employment Investment Incentive (“EII”)</a:t>
            </a:r>
          </a:p>
          <a:p>
            <a:pPr algn="ctr"/>
            <a:r>
              <a:rPr lang="en-GB" sz="2000" b="1" dirty="0">
                <a:solidFill>
                  <a:schemeClr val="bg1"/>
                </a:solidFill>
              </a:rPr>
              <a:t>Start Up Capital Incentive (“SCI”)</a:t>
            </a:r>
          </a:p>
          <a:p>
            <a:pPr algn="ctr"/>
            <a:r>
              <a:rPr lang="en-GB" sz="2000" b="1" dirty="0">
                <a:solidFill>
                  <a:schemeClr val="bg1"/>
                </a:solidFill>
              </a:rPr>
              <a:t>Start-Up Relief for Entrepreneurs (“SURE”)</a:t>
            </a:r>
          </a:p>
          <a:p>
            <a:pPr algn="ctr"/>
            <a:endParaRPr lang="en-GB" b="1" dirty="0">
              <a:solidFill>
                <a:schemeClr val="bg1"/>
              </a:solidFill>
            </a:endParaRPr>
          </a:p>
          <a:p>
            <a:pPr algn="ctr"/>
            <a:endParaRPr lang="en-IE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21140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5">
            <a:extLst>
              <a:ext uri="{FF2B5EF4-FFF2-40B4-BE49-F238E27FC236}">
                <a16:creationId xmlns:a16="http://schemas.microsoft.com/office/drawing/2014/main" id="{6ED8A211-5706-4B84-9B5D-B02107DA770D}"/>
              </a:ext>
            </a:extLst>
          </p:cNvPr>
          <p:cNvSpPr txBox="1">
            <a:spLocks/>
          </p:cNvSpPr>
          <p:nvPr/>
        </p:nvSpPr>
        <p:spPr>
          <a:xfrm>
            <a:off x="684212" y="685799"/>
            <a:ext cx="10783888" cy="1016001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GB" b="1" dirty="0">
                <a:solidFill>
                  <a:schemeClr val="bg1"/>
                </a:solidFill>
              </a:rPr>
              <a:t>New scheme - administration</a:t>
            </a:r>
            <a:endParaRPr lang="en-IE" b="1" dirty="0">
              <a:solidFill>
                <a:schemeClr val="bg1"/>
              </a:solidFill>
            </a:endParaRPr>
          </a:p>
        </p:txBody>
      </p:sp>
      <p:sp>
        <p:nvSpPr>
          <p:cNvPr id="3" name="Subtitle 6">
            <a:extLst>
              <a:ext uri="{FF2B5EF4-FFF2-40B4-BE49-F238E27FC236}">
                <a16:creationId xmlns:a16="http://schemas.microsoft.com/office/drawing/2014/main" id="{9A220F03-1140-41AA-9989-1F0747D8091A}"/>
              </a:ext>
            </a:extLst>
          </p:cNvPr>
          <p:cNvSpPr txBox="1">
            <a:spLocks/>
          </p:cNvSpPr>
          <p:nvPr/>
        </p:nvSpPr>
        <p:spPr>
          <a:xfrm>
            <a:off x="684212" y="1854200"/>
            <a:ext cx="10783888" cy="4229100"/>
          </a:xfrm>
          <a:prstGeom prst="rect">
            <a:avLst/>
          </a:prstGeom>
        </p:spPr>
        <p:txBody>
          <a:bodyPr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914400" lvl="2" indent="0">
              <a:buNone/>
            </a:pPr>
            <a:endParaRPr lang="en-GB" dirty="0">
              <a:solidFill>
                <a:schemeClr val="bg1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Investor Claiming the Relief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How to make the investment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When to claim the relief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Form 11/12 Requirements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How &amp; When to Claim balance of relief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Carry Forward of Unused Relief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Investments through Designated Funds</a:t>
            </a:r>
          </a:p>
        </p:txBody>
      </p:sp>
    </p:spTree>
    <p:extLst>
      <p:ext uri="{BB962C8B-B14F-4D97-AF65-F5344CB8AC3E}">
        <p14:creationId xmlns:p14="http://schemas.microsoft.com/office/powerpoint/2010/main" val="29435779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5">
            <a:extLst>
              <a:ext uri="{FF2B5EF4-FFF2-40B4-BE49-F238E27FC236}">
                <a16:creationId xmlns:a16="http://schemas.microsoft.com/office/drawing/2014/main" id="{EB8DF13D-AAA7-4049-B52F-B93674C357C9}"/>
              </a:ext>
            </a:extLst>
          </p:cNvPr>
          <p:cNvSpPr txBox="1">
            <a:spLocks/>
          </p:cNvSpPr>
          <p:nvPr/>
        </p:nvSpPr>
        <p:spPr>
          <a:xfrm>
            <a:off x="684212" y="685799"/>
            <a:ext cx="10783888" cy="1016001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GB" b="1" dirty="0">
                <a:solidFill>
                  <a:schemeClr val="bg1"/>
                </a:solidFill>
              </a:rPr>
              <a:t>New scheme - administration</a:t>
            </a:r>
            <a:endParaRPr lang="en-IE" b="1" dirty="0">
              <a:solidFill>
                <a:schemeClr val="bg1"/>
              </a:solidFill>
            </a:endParaRPr>
          </a:p>
        </p:txBody>
      </p:sp>
      <p:sp>
        <p:nvSpPr>
          <p:cNvPr id="3" name="Subtitle 6">
            <a:extLst>
              <a:ext uri="{FF2B5EF4-FFF2-40B4-BE49-F238E27FC236}">
                <a16:creationId xmlns:a16="http://schemas.microsoft.com/office/drawing/2014/main" id="{9B3F0C3F-1261-4005-97B7-14B8B5B65EE7}"/>
              </a:ext>
            </a:extLst>
          </p:cNvPr>
          <p:cNvSpPr txBox="1">
            <a:spLocks/>
          </p:cNvSpPr>
          <p:nvPr/>
        </p:nvSpPr>
        <p:spPr>
          <a:xfrm>
            <a:off x="684212" y="1854200"/>
            <a:ext cx="10783888" cy="4737100"/>
          </a:xfrm>
          <a:prstGeom prst="rect">
            <a:avLst/>
          </a:prstGeom>
        </p:spPr>
        <p:txBody>
          <a:bodyPr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914400" lvl="2" indent="0">
              <a:buNone/>
            </a:pPr>
            <a:endParaRPr lang="en-GB" dirty="0">
              <a:solidFill>
                <a:schemeClr val="bg1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Section 508U: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Assessments made against company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Assessment to CT Case IV Schedule D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For the year the relief was given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Amount equal to 1.2 times the amount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Section 508V: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Assessments made against investor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Assessment to IT Case IV Schedule D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For the year the relief was given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Code of Practice for Revenue Audit and other compliance interventions now applicable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Interest, Penalty, Publication</a:t>
            </a:r>
          </a:p>
          <a:p>
            <a:pPr lvl="2">
              <a:buFont typeface="Arial" panose="020B0604020202020204" pitchFamily="34" charset="0"/>
              <a:buChar char="•"/>
            </a:pPr>
            <a:endParaRPr lang="en-GB" dirty="0">
              <a:solidFill>
                <a:schemeClr val="bg1"/>
              </a:solidFill>
            </a:endParaRPr>
          </a:p>
          <a:p>
            <a:pPr marL="914400" lvl="2" indent="0">
              <a:buNone/>
            </a:pPr>
            <a:endParaRPr lang="en-GB" dirty="0">
              <a:solidFill>
                <a:schemeClr val="bg1"/>
              </a:solidFill>
            </a:endParaRPr>
          </a:p>
          <a:p>
            <a:pPr lvl="2">
              <a:buFont typeface="Arial" panose="020B0604020202020204" pitchFamily="34" charset="0"/>
              <a:buChar char="•"/>
            </a:pPr>
            <a:endParaRPr lang="en-GB" dirty="0">
              <a:solidFill>
                <a:schemeClr val="bg1"/>
              </a:solidFill>
            </a:endParaRPr>
          </a:p>
          <a:p>
            <a:pPr lvl="2">
              <a:buFont typeface="Arial" panose="020B0604020202020204" pitchFamily="34" charset="0"/>
              <a:buChar char="•"/>
            </a:pPr>
            <a:endParaRPr lang="en-GB" dirty="0">
              <a:solidFill>
                <a:schemeClr val="bg1"/>
              </a:solidFill>
            </a:endParaRPr>
          </a:p>
          <a:p>
            <a:pPr marL="914400" lvl="2" indent="0">
              <a:buNone/>
            </a:pPr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37676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5">
            <a:extLst>
              <a:ext uri="{FF2B5EF4-FFF2-40B4-BE49-F238E27FC236}">
                <a16:creationId xmlns:a16="http://schemas.microsoft.com/office/drawing/2014/main" id="{19D2C5BF-D8C9-46E9-AE38-64180BA746EA}"/>
              </a:ext>
            </a:extLst>
          </p:cNvPr>
          <p:cNvSpPr txBox="1">
            <a:spLocks/>
          </p:cNvSpPr>
          <p:nvPr/>
        </p:nvSpPr>
        <p:spPr>
          <a:xfrm>
            <a:off x="684212" y="685799"/>
            <a:ext cx="10783888" cy="1016001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GB" b="1" dirty="0">
                <a:solidFill>
                  <a:schemeClr val="bg1"/>
                </a:solidFill>
              </a:rPr>
              <a:t>Sci &amp; sure</a:t>
            </a:r>
            <a:endParaRPr lang="en-IE" b="1" dirty="0">
              <a:solidFill>
                <a:schemeClr val="bg1"/>
              </a:solidFill>
            </a:endParaRPr>
          </a:p>
        </p:txBody>
      </p:sp>
      <p:sp>
        <p:nvSpPr>
          <p:cNvPr id="3" name="Subtitle 6">
            <a:extLst>
              <a:ext uri="{FF2B5EF4-FFF2-40B4-BE49-F238E27FC236}">
                <a16:creationId xmlns:a16="http://schemas.microsoft.com/office/drawing/2014/main" id="{1E639F3F-D025-45FA-B9B3-80857705F7C0}"/>
              </a:ext>
            </a:extLst>
          </p:cNvPr>
          <p:cNvSpPr txBox="1">
            <a:spLocks/>
          </p:cNvSpPr>
          <p:nvPr/>
        </p:nvSpPr>
        <p:spPr>
          <a:xfrm>
            <a:off x="684212" y="1854200"/>
            <a:ext cx="10783888" cy="4229100"/>
          </a:xfrm>
          <a:prstGeom prst="rect">
            <a:avLst/>
          </a:prstGeom>
        </p:spPr>
        <p:txBody>
          <a:bodyPr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914400" lvl="2" indent="0">
              <a:buNone/>
            </a:pPr>
            <a:endParaRPr lang="en-GB" dirty="0">
              <a:solidFill>
                <a:schemeClr val="bg1"/>
              </a:solidFill>
            </a:endParaRPr>
          </a:p>
          <a:p>
            <a:pPr lvl="2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Carrying on a qualifying new venture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Newly incorporated company (less than 2 years)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Activities not carried on by any other person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SURE Investor must be a ‘specified individual’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SURE Ownership &amp; Employment requirements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SCI only available for micro enterprises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SCI and connected persons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SCI not available if have partner or linked business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SCI Lifetime limit of €500,000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SURE Clawback can only be against the investors</a:t>
            </a:r>
          </a:p>
          <a:p>
            <a:pPr lvl="2">
              <a:buFont typeface="Arial" panose="020B0604020202020204" pitchFamily="34" charset="0"/>
              <a:buChar char="•"/>
            </a:pPr>
            <a:endParaRPr lang="en-GB" dirty="0">
              <a:solidFill>
                <a:schemeClr val="bg1"/>
              </a:solidFill>
            </a:endParaRPr>
          </a:p>
          <a:p>
            <a:pPr marL="914400" lvl="2" indent="0">
              <a:buNone/>
            </a:pPr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53007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5">
            <a:extLst>
              <a:ext uri="{FF2B5EF4-FFF2-40B4-BE49-F238E27FC236}">
                <a16:creationId xmlns:a16="http://schemas.microsoft.com/office/drawing/2014/main" id="{038B7621-0274-4079-BF09-70E09A1C68B1}"/>
              </a:ext>
            </a:extLst>
          </p:cNvPr>
          <p:cNvSpPr txBox="1">
            <a:spLocks/>
          </p:cNvSpPr>
          <p:nvPr/>
        </p:nvSpPr>
        <p:spPr>
          <a:xfrm>
            <a:off x="684212" y="685799"/>
            <a:ext cx="10783888" cy="1016001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GB" b="1" dirty="0">
                <a:solidFill>
                  <a:schemeClr val="bg1"/>
                </a:solidFill>
              </a:rPr>
              <a:t>Tax and DUTY MANUALS</a:t>
            </a:r>
            <a:endParaRPr lang="en-IE" b="1" dirty="0">
              <a:solidFill>
                <a:schemeClr val="bg1"/>
              </a:solidFill>
            </a:endParaRPr>
          </a:p>
        </p:txBody>
      </p:sp>
      <p:sp>
        <p:nvSpPr>
          <p:cNvPr id="3" name="Subtitle 6">
            <a:extLst>
              <a:ext uri="{FF2B5EF4-FFF2-40B4-BE49-F238E27FC236}">
                <a16:creationId xmlns:a16="http://schemas.microsoft.com/office/drawing/2014/main" id="{7B23249C-8EA9-43DD-8D4C-4DD7AE3EE3A4}"/>
              </a:ext>
            </a:extLst>
          </p:cNvPr>
          <p:cNvSpPr txBox="1">
            <a:spLocks/>
          </p:cNvSpPr>
          <p:nvPr/>
        </p:nvSpPr>
        <p:spPr>
          <a:xfrm>
            <a:off x="684212" y="1854200"/>
            <a:ext cx="10783888" cy="4229100"/>
          </a:xfrm>
          <a:prstGeom prst="rect">
            <a:avLst/>
          </a:prstGeom>
        </p:spPr>
        <p:txBody>
          <a:bodyPr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914400" lvl="2" indent="0">
              <a:buNone/>
            </a:pPr>
            <a:endParaRPr lang="en-GB" dirty="0">
              <a:solidFill>
                <a:schemeClr val="bg1"/>
              </a:solidFill>
            </a:endParaRPr>
          </a:p>
          <a:p>
            <a:pPr lvl="2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Relief for investment in corporate trades: as it applies to companies Part 16-00-02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Coming Soon</a:t>
            </a:r>
          </a:p>
          <a:p>
            <a:pPr marL="914400" lvl="2" indent="0">
              <a:buNone/>
            </a:pPr>
            <a:endParaRPr lang="en-GB" dirty="0">
              <a:solidFill>
                <a:schemeClr val="bg1"/>
              </a:solidFill>
            </a:endParaRPr>
          </a:p>
          <a:p>
            <a:pPr lvl="2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Relief for investment in corporate trades: as it applies to investors Part 16-00-03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GB">
                <a:solidFill>
                  <a:schemeClr val="bg1"/>
                </a:solidFill>
              </a:rPr>
              <a:t>Coming Soon</a:t>
            </a:r>
            <a:endParaRPr lang="en-GB" dirty="0">
              <a:solidFill>
                <a:schemeClr val="bg1"/>
              </a:solidFill>
            </a:endParaRPr>
          </a:p>
          <a:p>
            <a:pPr marL="914400" lvl="2" indent="0">
              <a:buNone/>
            </a:pPr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17889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5">
            <a:extLst>
              <a:ext uri="{FF2B5EF4-FFF2-40B4-BE49-F238E27FC236}">
                <a16:creationId xmlns:a16="http://schemas.microsoft.com/office/drawing/2014/main" id="{412253EC-ECB5-42B6-B6CF-C8111582B3AF}"/>
              </a:ext>
            </a:extLst>
          </p:cNvPr>
          <p:cNvSpPr txBox="1">
            <a:spLocks/>
          </p:cNvSpPr>
          <p:nvPr/>
        </p:nvSpPr>
        <p:spPr>
          <a:xfrm>
            <a:off x="684212" y="685799"/>
            <a:ext cx="10783888" cy="1016001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GB" b="1" dirty="0">
                <a:solidFill>
                  <a:schemeClr val="bg1"/>
                </a:solidFill>
              </a:rPr>
              <a:t>THANK YOU</a:t>
            </a:r>
            <a:endParaRPr lang="en-IE" b="1" dirty="0">
              <a:solidFill>
                <a:schemeClr val="bg1"/>
              </a:solidFill>
            </a:endParaRP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B8CF1A03-32A8-4DE0-9296-D577B79C96BB}"/>
              </a:ext>
            </a:extLst>
          </p:cNvPr>
          <p:cNvSpPr txBox="1">
            <a:spLocks/>
          </p:cNvSpPr>
          <p:nvPr/>
        </p:nvSpPr>
        <p:spPr>
          <a:xfrm>
            <a:off x="684212" y="1981200"/>
            <a:ext cx="10783888" cy="4102100"/>
          </a:xfrm>
          <a:prstGeom prst="rect">
            <a:avLst/>
          </a:prstGeom>
        </p:spPr>
        <p:txBody>
          <a:bodyPr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914400" lvl="2" indent="0">
              <a:buNone/>
            </a:pPr>
            <a:r>
              <a:rPr lang="en-GB" dirty="0">
                <a:solidFill>
                  <a:schemeClr val="bg1"/>
                </a:solidFill>
                <a:hlinkClick r:id="rId2"/>
              </a:rPr>
              <a:t>My Enquiries: eiiadmin@revenue.ie</a:t>
            </a:r>
            <a:endParaRPr lang="en-GB" dirty="0">
              <a:solidFill>
                <a:schemeClr val="bg1"/>
              </a:solidFill>
            </a:endParaRPr>
          </a:p>
          <a:p>
            <a:pPr marL="914400" lvl="2" indent="0">
              <a:buNone/>
            </a:pPr>
            <a:r>
              <a:rPr lang="en-GB" dirty="0">
                <a:solidFill>
                  <a:schemeClr val="bg1"/>
                </a:solidFill>
              </a:rPr>
              <a:t>		My Enquiry Relates to: Relief for investment in Corporate Trades</a:t>
            </a:r>
          </a:p>
          <a:p>
            <a:pPr marL="914400" lvl="2" indent="0">
              <a:buNone/>
            </a:pPr>
            <a:r>
              <a:rPr lang="en-GB" dirty="0">
                <a:solidFill>
                  <a:schemeClr val="bg1"/>
                </a:solidFill>
              </a:rPr>
              <a:t>		More specifically: Employment and Investment Incentive (EII)</a:t>
            </a:r>
          </a:p>
          <a:p>
            <a:pPr marL="914400" lvl="2" indent="0">
              <a:buNone/>
            </a:pPr>
            <a:r>
              <a:rPr lang="en-GB" u="sng" dirty="0">
                <a:solidFill>
                  <a:schemeClr val="bg1"/>
                </a:solidFill>
              </a:rPr>
              <a:t>Alternatively:</a:t>
            </a:r>
          </a:p>
          <a:p>
            <a:pPr marL="914400" lvl="2" indent="0">
              <a:buNone/>
            </a:pPr>
            <a:r>
              <a:rPr lang="en-GB" dirty="0">
                <a:solidFill>
                  <a:schemeClr val="bg1"/>
                </a:solidFill>
              </a:rPr>
              <a:t>Office of Revenue Commissioners</a:t>
            </a:r>
          </a:p>
          <a:p>
            <a:pPr marL="914400" lvl="2" indent="0">
              <a:buNone/>
            </a:pPr>
            <a:r>
              <a:rPr lang="en-GB" dirty="0">
                <a:solidFill>
                  <a:schemeClr val="bg1"/>
                </a:solidFill>
              </a:rPr>
              <a:t>Authorised Officer</a:t>
            </a:r>
          </a:p>
          <a:p>
            <a:pPr marL="914400" lvl="2" indent="0">
              <a:buNone/>
            </a:pPr>
            <a:r>
              <a:rPr lang="en-GB" dirty="0">
                <a:solidFill>
                  <a:schemeClr val="bg1"/>
                </a:solidFill>
              </a:rPr>
              <a:t>Incentives Branch</a:t>
            </a:r>
          </a:p>
          <a:p>
            <a:pPr marL="914400" lvl="2" indent="0">
              <a:buNone/>
            </a:pPr>
            <a:r>
              <a:rPr lang="en-GB" dirty="0">
                <a:solidFill>
                  <a:schemeClr val="bg1"/>
                </a:solidFill>
              </a:rPr>
              <a:t>Stamping Building</a:t>
            </a:r>
          </a:p>
          <a:p>
            <a:pPr marL="914400" lvl="2" indent="0">
              <a:buNone/>
            </a:pPr>
            <a:r>
              <a:rPr lang="en-GB" dirty="0">
                <a:solidFill>
                  <a:schemeClr val="bg1"/>
                </a:solidFill>
              </a:rPr>
              <a:t>Dublin Castle</a:t>
            </a:r>
          </a:p>
          <a:p>
            <a:pPr marL="914400" lvl="2" indent="0">
              <a:buNone/>
            </a:pPr>
            <a:r>
              <a:rPr lang="en-GB" dirty="0">
                <a:solidFill>
                  <a:schemeClr val="bg1"/>
                </a:solidFill>
              </a:rPr>
              <a:t>Dublin 2</a:t>
            </a:r>
          </a:p>
          <a:p>
            <a:pPr marL="914400" lvl="2" indent="0">
              <a:buNone/>
            </a:pPr>
            <a:r>
              <a:rPr lang="en-GB" dirty="0">
                <a:solidFill>
                  <a:schemeClr val="bg1"/>
                </a:solidFill>
              </a:rPr>
              <a:t> D02 HW86</a:t>
            </a:r>
          </a:p>
          <a:p>
            <a:pPr marL="914400" lvl="2" indent="0">
              <a:buNone/>
            </a:pPr>
            <a:endParaRPr lang="en-GB" dirty="0">
              <a:solidFill>
                <a:schemeClr val="bg1"/>
              </a:solidFill>
            </a:endParaRPr>
          </a:p>
          <a:p>
            <a:pPr lvl="2">
              <a:buFont typeface="Arial" panose="020B0604020202020204" pitchFamily="34" charset="0"/>
              <a:buChar char="•"/>
            </a:pPr>
            <a:endParaRPr lang="en-GB" dirty="0">
              <a:solidFill>
                <a:schemeClr val="bg1"/>
              </a:solidFill>
            </a:endParaRPr>
          </a:p>
          <a:p>
            <a:pPr marL="914400" lvl="2" indent="0">
              <a:buNone/>
            </a:pPr>
            <a:endParaRPr lang="en-GB" dirty="0">
              <a:solidFill>
                <a:schemeClr val="bg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0989427-7062-4E93-8140-33FEA8AD5A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61400" y="4298950"/>
            <a:ext cx="2705100" cy="16954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8179594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A23BA8FE-DEA7-481F-AF7C-01CF12F3BE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4212" y="685799"/>
            <a:ext cx="10783888" cy="1016001"/>
          </a:xfrm>
        </p:spPr>
        <p:txBody>
          <a:bodyPr/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OLD SCHEME</a:t>
            </a:r>
            <a:endParaRPr lang="en-IE" b="1" dirty="0">
              <a:solidFill>
                <a:schemeClr val="bg1"/>
              </a:solidFill>
            </a:endParaRP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EB77ACFB-6622-4B3A-9945-0ECD359678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4212" y="1854200"/>
            <a:ext cx="10783888" cy="3937001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Still in operation for investments made up to and including 31</a:t>
            </a:r>
            <a:r>
              <a:rPr lang="en-GB" baseline="30000" dirty="0">
                <a:solidFill>
                  <a:schemeClr val="bg1"/>
                </a:solidFill>
              </a:rPr>
              <a:t>st</a:t>
            </a:r>
            <a:r>
              <a:rPr lang="en-GB" dirty="0">
                <a:solidFill>
                  <a:schemeClr val="bg1"/>
                </a:solidFill>
              </a:rPr>
              <a:t> December 2018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Same process as always: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dirty="0">
                <a:solidFill>
                  <a:schemeClr val="bg1"/>
                </a:solidFill>
              </a:rPr>
              <a:t>Application to revenue: </a:t>
            </a:r>
            <a:r>
              <a:rPr lang="en-GB" dirty="0">
                <a:solidFill>
                  <a:schemeClr val="bg1"/>
                </a:solidFill>
                <a:hlinkClick r:id="rId2"/>
              </a:rPr>
              <a:t>eiiadmin@revenue.ie</a:t>
            </a:r>
            <a:endParaRPr lang="en-GB" dirty="0">
              <a:solidFill>
                <a:schemeClr val="bg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dirty="0">
                <a:solidFill>
                  <a:schemeClr val="bg1"/>
                </a:solidFill>
              </a:rPr>
              <a:t>Certification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dirty="0">
                <a:solidFill>
                  <a:schemeClr val="bg1"/>
                </a:solidFill>
              </a:rPr>
              <a:t>Cert No. – Only on receipt of this can the relief be claimed on IT Return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dirty="0">
                <a:solidFill>
                  <a:schemeClr val="bg1"/>
                </a:solidFill>
              </a:rPr>
              <a:t>The 10/40 element will also be the same process as is currently in operation for investments up to and including 31</a:t>
            </a:r>
            <a:r>
              <a:rPr lang="en-GB" baseline="30000" dirty="0">
                <a:solidFill>
                  <a:schemeClr val="bg1"/>
                </a:solidFill>
              </a:rPr>
              <a:t>st</a:t>
            </a:r>
            <a:r>
              <a:rPr lang="en-GB" dirty="0">
                <a:solidFill>
                  <a:schemeClr val="bg1"/>
                </a:solidFill>
              </a:rPr>
              <a:t> December 2018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dirty="0">
                <a:solidFill>
                  <a:schemeClr val="bg1"/>
                </a:solidFill>
              </a:rPr>
              <a:t>Outline Application Form no longer applicable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9323611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5">
            <a:extLst>
              <a:ext uri="{FF2B5EF4-FFF2-40B4-BE49-F238E27FC236}">
                <a16:creationId xmlns:a16="http://schemas.microsoft.com/office/drawing/2014/main" id="{6673C0BA-6326-44C7-B608-CDE19837BC20}"/>
              </a:ext>
            </a:extLst>
          </p:cNvPr>
          <p:cNvSpPr txBox="1">
            <a:spLocks/>
          </p:cNvSpPr>
          <p:nvPr/>
        </p:nvSpPr>
        <p:spPr>
          <a:xfrm>
            <a:off x="684212" y="685799"/>
            <a:ext cx="10783888" cy="1016001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GB" b="1" dirty="0">
                <a:solidFill>
                  <a:schemeClr val="bg1"/>
                </a:solidFill>
              </a:rPr>
              <a:t>OLD SCHEME</a:t>
            </a:r>
            <a:endParaRPr lang="en-IE" b="1" dirty="0">
              <a:solidFill>
                <a:schemeClr val="bg1"/>
              </a:solidFill>
            </a:endParaRPr>
          </a:p>
        </p:txBody>
      </p:sp>
      <p:sp>
        <p:nvSpPr>
          <p:cNvPr id="5" name="Subtitle 6">
            <a:extLst>
              <a:ext uri="{FF2B5EF4-FFF2-40B4-BE49-F238E27FC236}">
                <a16:creationId xmlns:a16="http://schemas.microsoft.com/office/drawing/2014/main" id="{52C420CB-B0CC-42BE-824F-0CA06ABEA0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4212" y="1854200"/>
            <a:ext cx="10783888" cy="3937001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The forms to be completed for investments up to this point can be found as follows:-</a:t>
            </a:r>
          </a:p>
          <a:p>
            <a:endParaRPr lang="en-IE" dirty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hlinkClick r:id="rId2"/>
              </a:rPr>
              <a:t>https://www.revenue.ie/en/starting-a-business/documents/form-eii1.pdf</a:t>
            </a:r>
            <a:endParaRPr lang="en-GB" dirty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hlinkClick r:id="rId3"/>
              </a:rPr>
              <a:t>https://www.revenue.ie/en/starting-a-business/documents/form-eii1-supplemental.pdf</a:t>
            </a:r>
            <a:endParaRPr lang="en-GB" dirty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  <a:hlinkClick r:id="rId4"/>
              </a:rPr>
              <a:t>https://www.revenue.ie/en/starting-a-business/documents/form-eii1a.pdf</a:t>
            </a:r>
            <a:endParaRPr lang="en-GB" dirty="0">
              <a:solidFill>
                <a:schemeClr val="bg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54349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5">
            <a:extLst>
              <a:ext uri="{FF2B5EF4-FFF2-40B4-BE49-F238E27FC236}">
                <a16:creationId xmlns:a16="http://schemas.microsoft.com/office/drawing/2014/main" id="{C33589ED-32EF-4C51-A148-DE6C6D4C6570}"/>
              </a:ext>
            </a:extLst>
          </p:cNvPr>
          <p:cNvSpPr txBox="1">
            <a:spLocks/>
          </p:cNvSpPr>
          <p:nvPr/>
        </p:nvSpPr>
        <p:spPr>
          <a:xfrm>
            <a:off x="684212" y="685799"/>
            <a:ext cx="10783888" cy="1016001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GB" b="1" dirty="0">
                <a:solidFill>
                  <a:schemeClr val="bg1"/>
                </a:solidFill>
              </a:rPr>
              <a:t>NEW SCHEME</a:t>
            </a:r>
            <a:endParaRPr lang="en-IE" b="1" dirty="0">
              <a:solidFill>
                <a:schemeClr val="bg1"/>
              </a:solidFill>
            </a:endParaRPr>
          </a:p>
        </p:txBody>
      </p:sp>
      <p:sp>
        <p:nvSpPr>
          <p:cNvPr id="5" name="Subtitle 6">
            <a:extLst>
              <a:ext uri="{FF2B5EF4-FFF2-40B4-BE49-F238E27FC236}">
                <a16:creationId xmlns:a16="http://schemas.microsoft.com/office/drawing/2014/main" id="{F10F1C34-55DB-4E80-B8D7-F53EBDE9F3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4212" y="1854200"/>
            <a:ext cx="10783888" cy="3937001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Scheme will move to Self-Assessment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Investments made from 1</a:t>
            </a:r>
            <a:r>
              <a:rPr lang="en-GB" baseline="30000" dirty="0">
                <a:solidFill>
                  <a:schemeClr val="bg1"/>
                </a:solidFill>
              </a:rPr>
              <a:t>st</a:t>
            </a:r>
            <a:r>
              <a:rPr lang="en-GB" dirty="0">
                <a:solidFill>
                  <a:schemeClr val="bg1"/>
                </a:solidFill>
              </a:rPr>
              <a:t> January 2019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Three available under Part 16:</a:t>
            </a:r>
          </a:p>
          <a:p>
            <a:r>
              <a:rPr lang="en-GB" dirty="0">
                <a:solidFill>
                  <a:schemeClr val="bg1"/>
                </a:solidFill>
              </a:rPr>
              <a:t>		Employment Investment Incentive (“EII”)</a:t>
            </a:r>
          </a:p>
          <a:p>
            <a:r>
              <a:rPr lang="en-GB" dirty="0">
                <a:solidFill>
                  <a:schemeClr val="bg1"/>
                </a:solidFill>
              </a:rPr>
              <a:t>		Start Up Capital Incentive (“SCI”)</a:t>
            </a:r>
          </a:p>
          <a:p>
            <a:r>
              <a:rPr lang="en-GB" dirty="0">
                <a:solidFill>
                  <a:schemeClr val="bg1"/>
                </a:solidFill>
              </a:rPr>
              <a:t>		Start-Up Relief for Entrepreneurs (“SURE”)</a:t>
            </a:r>
            <a:endParaRPr lang="en-I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35383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5">
            <a:extLst>
              <a:ext uri="{FF2B5EF4-FFF2-40B4-BE49-F238E27FC236}">
                <a16:creationId xmlns:a16="http://schemas.microsoft.com/office/drawing/2014/main" id="{63041EF8-9E81-485D-AB7B-0BBE2617ABEF}"/>
              </a:ext>
            </a:extLst>
          </p:cNvPr>
          <p:cNvSpPr txBox="1">
            <a:spLocks/>
          </p:cNvSpPr>
          <p:nvPr/>
        </p:nvSpPr>
        <p:spPr>
          <a:xfrm>
            <a:off x="684212" y="685799"/>
            <a:ext cx="10783888" cy="1016001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GB" b="1" dirty="0">
                <a:solidFill>
                  <a:schemeClr val="bg1"/>
                </a:solidFill>
              </a:rPr>
              <a:t>What are the reliefs…</a:t>
            </a:r>
            <a:endParaRPr lang="en-IE" b="1" dirty="0">
              <a:solidFill>
                <a:schemeClr val="bg1"/>
              </a:solidFill>
            </a:endParaRPr>
          </a:p>
        </p:txBody>
      </p:sp>
      <p:sp>
        <p:nvSpPr>
          <p:cNvPr id="3" name="Subtitle 6">
            <a:extLst>
              <a:ext uri="{FF2B5EF4-FFF2-40B4-BE49-F238E27FC236}">
                <a16:creationId xmlns:a16="http://schemas.microsoft.com/office/drawing/2014/main" id="{DB628382-BE6D-4226-9FF1-13B32D89BBE1}"/>
              </a:ext>
            </a:extLst>
          </p:cNvPr>
          <p:cNvSpPr txBox="1">
            <a:spLocks/>
          </p:cNvSpPr>
          <p:nvPr/>
        </p:nvSpPr>
        <p:spPr>
          <a:xfrm>
            <a:off x="684212" y="1854200"/>
            <a:ext cx="10783888" cy="42291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900" dirty="0">
                <a:solidFill>
                  <a:schemeClr val="bg1"/>
                </a:solidFill>
              </a:rPr>
              <a:t>EII: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1900" dirty="0">
                <a:solidFill>
                  <a:schemeClr val="bg1"/>
                </a:solidFill>
              </a:rPr>
              <a:t>Tax Relief for SME’s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1900" dirty="0">
                <a:solidFill>
                  <a:schemeClr val="bg1"/>
                </a:solidFill>
              </a:rPr>
              <a:t>Funding from those not connected with company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1900" dirty="0">
                <a:solidFill>
                  <a:schemeClr val="bg1"/>
                </a:solidFill>
              </a:rPr>
              <a:t>Lifetime &amp; Annual Limits apply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1900" dirty="0">
                <a:solidFill>
                  <a:schemeClr val="bg1"/>
                </a:solidFill>
              </a:rPr>
              <a:t>Direct investment or through Designated Fund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900" dirty="0">
                <a:solidFill>
                  <a:schemeClr val="bg1"/>
                </a:solidFill>
              </a:rPr>
              <a:t>SCI: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1900" dirty="0">
                <a:solidFill>
                  <a:schemeClr val="bg1"/>
                </a:solidFill>
              </a:rPr>
              <a:t>Tax Relief for early stage micro companies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1900" dirty="0">
                <a:solidFill>
                  <a:schemeClr val="bg1"/>
                </a:solidFill>
              </a:rPr>
              <a:t>Family members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1900" dirty="0">
                <a:solidFill>
                  <a:schemeClr val="bg1"/>
                </a:solidFill>
              </a:rPr>
              <a:t>Lifetime limits apply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900" dirty="0">
                <a:solidFill>
                  <a:schemeClr val="bg1"/>
                </a:solidFill>
              </a:rPr>
              <a:t>SURE: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1900" dirty="0">
                <a:solidFill>
                  <a:schemeClr val="bg1"/>
                </a:solidFill>
              </a:rPr>
              <a:t>Tax Relief for entrepreneurs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sz="1900" dirty="0">
                <a:solidFill>
                  <a:schemeClr val="bg1"/>
                </a:solidFill>
              </a:rPr>
              <a:t>Lifetime &amp; Annual Limits apply</a:t>
            </a:r>
          </a:p>
          <a:p>
            <a:pPr marL="0" indent="0">
              <a:buNone/>
            </a:pPr>
            <a:r>
              <a:rPr lang="en-GB" dirty="0">
                <a:solidFill>
                  <a:schemeClr val="bg1"/>
                </a:solidFill>
              </a:rPr>
              <a:t>		</a:t>
            </a:r>
            <a:endParaRPr lang="en-I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49194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5">
            <a:extLst>
              <a:ext uri="{FF2B5EF4-FFF2-40B4-BE49-F238E27FC236}">
                <a16:creationId xmlns:a16="http://schemas.microsoft.com/office/drawing/2014/main" id="{222D7C99-3342-4F1B-BCDE-60A4927031A1}"/>
              </a:ext>
            </a:extLst>
          </p:cNvPr>
          <p:cNvSpPr txBox="1">
            <a:spLocks/>
          </p:cNvSpPr>
          <p:nvPr/>
        </p:nvSpPr>
        <p:spPr>
          <a:xfrm>
            <a:off x="684212" y="685799"/>
            <a:ext cx="10783888" cy="1016001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GB" b="1" dirty="0">
                <a:solidFill>
                  <a:schemeClr val="bg1"/>
                </a:solidFill>
              </a:rPr>
              <a:t>Eligibility to relief</a:t>
            </a:r>
            <a:endParaRPr lang="en-IE" b="1" dirty="0">
              <a:solidFill>
                <a:schemeClr val="bg1"/>
              </a:solidFill>
            </a:endParaRPr>
          </a:p>
        </p:txBody>
      </p:sp>
      <p:sp>
        <p:nvSpPr>
          <p:cNvPr id="3" name="Subtitle 6">
            <a:extLst>
              <a:ext uri="{FF2B5EF4-FFF2-40B4-BE49-F238E27FC236}">
                <a16:creationId xmlns:a16="http://schemas.microsoft.com/office/drawing/2014/main" id="{FD1077D1-D5CE-479F-905F-EAA670A137E5}"/>
              </a:ext>
            </a:extLst>
          </p:cNvPr>
          <p:cNvSpPr txBox="1">
            <a:spLocks/>
          </p:cNvSpPr>
          <p:nvPr/>
        </p:nvSpPr>
        <p:spPr>
          <a:xfrm>
            <a:off x="684212" y="1854200"/>
            <a:ext cx="10783888" cy="4229100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There must be:-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chemeClr val="bg1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A Qualifying Company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Activities of company &amp; other businesses in RICT Group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Purpose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Relevant period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Subsidiaries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Control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Share Capital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Conditions on date shares are issued </a:t>
            </a:r>
            <a:r>
              <a:rPr lang="en-GB" sz="1300" dirty="0">
                <a:solidFill>
                  <a:schemeClr val="bg1"/>
                </a:solidFill>
              </a:rPr>
              <a:t>(GBER)</a:t>
            </a:r>
          </a:p>
          <a:p>
            <a:pPr marL="457200" lvl="1" indent="0">
              <a:buNone/>
            </a:pPr>
            <a:r>
              <a:rPr lang="en-GB" dirty="0">
                <a:solidFill>
                  <a:schemeClr val="bg1"/>
                </a:solidFill>
              </a:rPr>
              <a:t>	</a:t>
            </a:r>
            <a:endParaRPr lang="en-I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79348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5">
            <a:extLst>
              <a:ext uri="{FF2B5EF4-FFF2-40B4-BE49-F238E27FC236}">
                <a16:creationId xmlns:a16="http://schemas.microsoft.com/office/drawing/2014/main" id="{15CF6B7C-378B-4A96-8425-4683C486CF4B}"/>
              </a:ext>
            </a:extLst>
          </p:cNvPr>
          <p:cNvSpPr txBox="1">
            <a:spLocks/>
          </p:cNvSpPr>
          <p:nvPr/>
        </p:nvSpPr>
        <p:spPr>
          <a:xfrm>
            <a:off x="684212" y="685799"/>
            <a:ext cx="10783888" cy="1016001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GB" b="1" dirty="0">
                <a:solidFill>
                  <a:schemeClr val="bg1"/>
                </a:solidFill>
              </a:rPr>
              <a:t>Eligibility to relief</a:t>
            </a:r>
            <a:endParaRPr lang="en-IE" b="1" dirty="0">
              <a:solidFill>
                <a:schemeClr val="bg1"/>
              </a:solidFill>
            </a:endParaRPr>
          </a:p>
        </p:txBody>
      </p:sp>
      <p:sp>
        <p:nvSpPr>
          <p:cNvPr id="3" name="Subtitle 6">
            <a:extLst>
              <a:ext uri="{FF2B5EF4-FFF2-40B4-BE49-F238E27FC236}">
                <a16:creationId xmlns:a16="http://schemas.microsoft.com/office/drawing/2014/main" id="{8BE1CD5E-E930-42CE-98E2-F1A059BD11DB}"/>
              </a:ext>
            </a:extLst>
          </p:cNvPr>
          <p:cNvSpPr txBox="1">
            <a:spLocks/>
          </p:cNvSpPr>
          <p:nvPr/>
        </p:nvSpPr>
        <p:spPr>
          <a:xfrm>
            <a:off x="684212" y="1854200"/>
            <a:ext cx="10783888" cy="4229100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There must be:-</a:t>
            </a:r>
          </a:p>
          <a:p>
            <a:pPr>
              <a:buFont typeface="Arial" panose="020B0604020202020204" pitchFamily="34" charset="0"/>
              <a:buChar char="•"/>
            </a:pPr>
            <a:endParaRPr lang="en-GB" dirty="0">
              <a:solidFill>
                <a:schemeClr val="bg1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A Qualifying Investment: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Eligible Shares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Minimum Investment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Initial, Follow-On, Expansion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Business Plan </a:t>
            </a:r>
            <a:r>
              <a:rPr lang="en-GB" sz="1200" dirty="0">
                <a:solidFill>
                  <a:schemeClr val="bg1"/>
                </a:solidFill>
              </a:rPr>
              <a:t>(GBER)</a:t>
            </a:r>
          </a:p>
          <a:p>
            <a:pPr marL="914400" lvl="2" indent="0">
              <a:buNone/>
            </a:pPr>
            <a:endParaRPr lang="en-GB" dirty="0">
              <a:solidFill>
                <a:schemeClr val="bg1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	A Investor who fulfils the criteria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Cannot be connected*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*SCI is different</a:t>
            </a:r>
          </a:p>
          <a:p>
            <a:pPr lvl="2">
              <a:buFont typeface="Arial" panose="020B0604020202020204" pitchFamily="34" charset="0"/>
              <a:buChar char="•"/>
            </a:pPr>
            <a:endParaRPr lang="en-I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66472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6">
            <a:extLst>
              <a:ext uri="{FF2B5EF4-FFF2-40B4-BE49-F238E27FC236}">
                <a16:creationId xmlns:a16="http://schemas.microsoft.com/office/drawing/2014/main" id="{6DB93A28-0A0F-4C9D-8156-A756C25D52B5}"/>
              </a:ext>
            </a:extLst>
          </p:cNvPr>
          <p:cNvSpPr txBox="1">
            <a:spLocks/>
          </p:cNvSpPr>
          <p:nvPr/>
        </p:nvSpPr>
        <p:spPr>
          <a:xfrm>
            <a:off x="684212" y="1854200"/>
            <a:ext cx="10783888" cy="4229100"/>
          </a:xfrm>
          <a:prstGeom prst="rect">
            <a:avLst/>
          </a:prstGeom>
        </p:spPr>
        <p:txBody>
          <a:bodyPr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914400" lvl="2" indent="0">
              <a:buNone/>
            </a:pPr>
            <a:endParaRPr lang="en-GB" dirty="0">
              <a:solidFill>
                <a:schemeClr val="bg1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SME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Undertaking in Difficulty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Unlisted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RICT Group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Linked/Partner Businesses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Business Plans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Initial, Follow-On, Expansion Risk Finance</a:t>
            </a:r>
          </a:p>
        </p:txBody>
      </p:sp>
      <p:sp>
        <p:nvSpPr>
          <p:cNvPr id="3" name="Title 5">
            <a:extLst>
              <a:ext uri="{FF2B5EF4-FFF2-40B4-BE49-F238E27FC236}">
                <a16:creationId xmlns:a16="http://schemas.microsoft.com/office/drawing/2014/main" id="{26857D86-B351-408F-B2D7-336E6AAD5FA9}"/>
              </a:ext>
            </a:extLst>
          </p:cNvPr>
          <p:cNvSpPr txBox="1">
            <a:spLocks/>
          </p:cNvSpPr>
          <p:nvPr/>
        </p:nvSpPr>
        <p:spPr>
          <a:xfrm>
            <a:off x="684212" y="685799"/>
            <a:ext cx="10783888" cy="1016001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 fontScale="925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GB" sz="4000" b="1" dirty="0">
                <a:solidFill>
                  <a:schemeClr val="bg1"/>
                </a:solidFill>
              </a:rPr>
              <a:t>General Block Exemption rules - Conditions</a:t>
            </a:r>
            <a:endParaRPr lang="en-IE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23108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5">
            <a:extLst>
              <a:ext uri="{FF2B5EF4-FFF2-40B4-BE49-F238E27FC236}">
                <a16:creationId xmlns:a16="http://schemas.microsoft.com/office/drawing/2014/main" id="{743CEF02-1CE4-40FF-B573-085335475BE0}"/>
              </a:ext>
            </a:extLst>
          </p:cNvPr>
          <p:cNvSpPr txBox="1">
            <a:spLocks/>
          </p:cNvSpPr>
          <p:nvPr/>
        </p:nvSpPr>
        <p:spPr>
          <a:xfrm>
            <a:off x="684212" y="685799"/>
            <a:ext cx="10783888" cy="1016001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GB" b="1" dirty="0">
                <a:solidFill>
                  <a:schemeClr val="bg1"/>
                </a:solidFill>
              </a:rPr>
              <a:t>New scheme - administration</a:t>
            </a:r>
            <a:endParaRPr lang="en-IE" b="1" dirty="0">
              <a:solidFill>
                <a:schemeClr val="bg1"/>
              </a:solidFill>
            </a:endParaRPr>
          </a:p>
        </p:txBody>
      </p:sp>
      <p:sp>
        <p:nvSpPr>
          <p:cNvPr id="3" name="Subtitle 6">
            <a:extLst>
              <a:ext uri="{FF2B5EF4-FFF2-40B4-BE49-F238E27FC236}">
                <a16:creationId xmlns:a16="http://schemas.microsoft.com/office/drawing/2014/main" id="{E04522A4-2BAA-46D1-B45A-8EEEA8D47A42}"/>
              </a:ext>
            </a:extLst>
          </p:cNvPr>
          <p:cNvSpPr txBox="1">
            <a:spLocks/>
          </p:cNvSpPr>
          <p:nvPr/>
        </p:nvSpPr>
        <p:spPr>
          <a:xfrm>
            <a:off x="684212" y="1854200"/>
            <a:ext cx="10783888" cy="4229100"/>
          </a:xfrm>
          <a:prstGeom prst="rect">
            <a:avLst/>
          </a:prstGeom>
        </p:spPr>
        <p:txBody>
          <a:bodyPr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914400" lvl="2" indent="0">
              <a:buNone/>
            </a:pPr>
            <a:endParaRPr lang="en-GB" dirty="0">
              <a:solidFill>
                <a:schemeClr val="bg1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GBER Uncertainty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Revenue will offer confirmation on certain points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Statement of Qualification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Issued by company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Reporting Requirements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Form RICT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60 Days from having spent 30% of EII amount raised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CT Return Requirements</a:t>
            </a:r>
          </a:p>
        </p:txBody>
      </p:sp>
    </p:spTree>
    <p:extLst>
      <p:ext uri="{BB962C8B-B14F-4D97-AF65-F5344CB8AC3E}">
        <p14:creationId xmlns:p14="http://schemas.microsoft.com/office/powerpoint/2010/main" val="854572470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432</TotalTime>
  <Words>595</Words>
  <Application>Microsoft Office PowerPoint</Application>
  <PresentationFormat>Widescreen</PresentationFormat>
  <Paragraphs>140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Century Gothic</vt:lpstr>
      <vt:lpstr>Wingdings</vt:lpstr>
      <vt:lpstr>Wingdings 3</vt:lpstr>
      <vt:lpstr>Slice</vt:lpstr>
      <vt:lpstr>RELIEF FOR INVESTMENTS IN CORPORATE TRADES</vt:lpstr>
      <vt:lpstr>OLD SCHEME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RELIEF FOR INVESTMENTS IN CORPORATE TRADES</dc:title>
  <dc:creator>McNamara, Sinead</dc:creator>
  <cp:lastModifiedBy>Tighe, Roseanna</cp:lastModifiedBy>
  <cp:revision>36</cp:revision>
  <dcterms:created xsi:type="dcterms:W3CDTF">2019-03-04T08:38:11Z</dcterms:created>
  <dcterms:modified xsi:type="dcterms:W3CDTF">2019-03-07T08:49:43Z</dcterms:modified>
</cp:coreProperties>
</file>